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9"/>
  </p:notesMasterIdLst>
  <p:handoutMasterIdLst>
    <p:handoutMasterId r:id="rId10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3529" autoAdjust="0"/>
  </p:normalViewPr>
  <p:slideViewPr>
    <p:cSldViewPr snapToGrid="0">
      <p:cViewPr varScale="1">
        <p:scale>
          <a:sx n="85" d="100"/>
          <a:sy n="85" d="100"/>
        </p:scale>
        <p:origin x="408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CDC7A9B-1134-451D-AF39-0C288C337A2F}" type="datetime1">
              <a:rPr lang="bg-BG" smtClean="0"/>
              <a:t>12.12.2022 г.</a:t>
            </a:fld>
            <a:endParaRPr lang="bg-BG" dirty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dirty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noProof="0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419EDDA-9CE8-4235-9110-F35499B2194D}" type="datetime1">
              <a:rPr lang="bg-BG" noProof="0" smtClean="0"/>
              <a:t>12.12.2022 г.</a:t>
            </a:fld>
            <a:endParaRPr lang="bg-BG" noProof="0" dirty="0"/>
          </a:p>
        </p:txBody>
      </p:sp>
      <p:sp>
        <p:nvSpPr>
          <p:cNvPr id="4" name="Контейнер за изображение на слайд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bg-BG" noProof="0" dirty="0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bg-BG" noProof="0" dirty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 dirty="0"/>
              <a:t>Второ ниво</a:t>
            </a:r>
          </a:p>
          <a:p>
            <a:pPr lvl="2" rtl="0"/>
            <a:r>
              <a:rPr lang="bg-BG" noProof="0" dirty="0"/>
              <a:t>Трето ниво</a:t>
            </a:r>
          </a:p>
          <a:p>
            <a:pPr lvl="3" rtl="0"/>
            <a:r>
              <a:rPr lang="bg-BG" noProof="0" dirty="0"/>
              <a:t>Четвърто ниво</a:t>
            </a:r>
          </a:p>
          <a:p>
            <a:pPr lvl="4" rtl="0"/>
            <a:r>
              <a:rPr lang="bg-BG" noProof="0" dirty="0"/>
              <a:t>Пето ниво</a:t>
            </a:r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noProof="0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bg-BG" sz="1200" i="1" dirty="0">
                <a:latin typeface="Arial" pitchFamily="34" charset="0"/>
                <a:cs typeface="Arial" pitchFamily="34" charset="0"/>
              </a:rPr>
              <a:t>За да промените изображението на този слайд, изберете картината и я изтрийте. След това щракнете върху иконата "Картини" в контейнера, за да вмъкнете собствено изображение.</a:t>
            </a:r>
          </a:p>
          <a:p>
            <a:pPr rtl="0"/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bg-BG" smtClean="0"/>
              <a:t>1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bg-BG" smtClean="0"/>
              <a:t>2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71056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bg-BG" smtClean="0"/>
              <a:t>3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36591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bg-BG" smtClean="0"/>
              <a:t>4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19220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bg-BG" smtClean="0"/>
              <a:t>5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7823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bg-BG" smtClean="0"/>
              <a:t>6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24166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8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AACB73-2A95-463F-9BBF-EF61782F3CAF}" type="datetime1">
              <a:rPr lang="bg-BG" noProof="0" smtClean="0"/>
              <a:t>12.12.2022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bg-BG" noProof="0"/>
              <a:t>Добавяне на долен колонтитул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7F8E3F6-DE14-48B2-B2BC-6FABA9630FB8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408099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4A363C5-56A7-4146-B5EE-84B3DC22A87B}" type="datetime1">
              <a:rPr lang="bg-BG" noProof="0" smtClean="0"/>
              <a:t>12.12.2022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bg-BG" noProof="0"/>
              <a:t>Добавяне на долен колонтитул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7F8E3F6-DE14-48B2-B2BC-6FABA9630FB8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12346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Заглавен слайд с картин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bg-BG" noProof="0"/>
              <a:t>Редакт. стил загл. образец</a:t>
            </a:r>
            <a:endParaRPr lang="bg-BG" noProof="0" dirty="0"/>
          </a:p>
        </p:txBody>
      </p:sp>
      <p:sp>
        <p:nvSpPr>
          <p:cNvPr id="15" name="Контейнер за картина 14" descr="Празен контейнер за добавяне на изображение. Щракнете върху контейнера и изберете изображението, което искате да добавите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bg-BG" noProof="0"/>
              <a:t>Щракнете върху иконата, за да добавите картина</a:t>
            </a:r>
            <a:endParaRPr lang="bg-BG" noProof="0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bg-BG" noProof="0"/>
              <a:t>Щракнете, за да редактирате стила на подзаглавието в образеца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76849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bg-BG" noProof="0"/>
              <a:t>Редакт. стил загл. образец</a:t>
            </a:r>
            <a:endParaRPr lang="bg-BG" noProof="0" dirty="0"/>
          </a:p>
        </p:txBody>
      </p:sp>
      <p:sp>
        <p:nvSpPr>
          <p:cNvPr id="8" name="Контейнер за съдържание 2"/>
          <p:cNvSpPr>
            <a:spLocks noGrp="1"/>
          </p:cNvSpPr>
          <p:nvPr>
            <p:ph sz="half" idx="13"/>
          </p:nvPr>
        </p:nvSpPr>
        <p:spPr>
          <a:xfrm>
            <a:off x="1298728" y="1842053"/>
            <a:ext cx="4572000" cy="4343401"/>
          </a:xfrm>
        </p:spPr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  <a:endParaRPr lang="bg-BG" noProof="0" dirty="0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  <a:endParaRPr lang="bg-BG" noProof="0"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 dirty="0"/>
              <a:t>Добавяне на долен </a:t>
            </a:r>
            <a:r>
              <a:rPr lang="bg-BG" noProof="0" dirty="0" err="1"/>
              <a:t>колонтитул</a:t>
            </a:r>
            <a:endParaRPr lang="bg-BG" noProof="0" dirty="0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BB5A27-5CE2-4BA8-B8F7-0051F3D2ED8E}" type="datetime1">
              <a:rPr lang="bg-BG" noProof="0" smtClean="0"/>
              <a:t>12.12.2022 г.</a:t>
            </a:fld>
            <a:endParaRPr lang="bg-BG" noProof="0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00334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bg-BG" noProof="0"/>
              <a:t>Редакт. стил загл. образец</a:t>
            </a:r>
            <a:endParaRPr lang="bg-BG" noProof="0" dirty="0"/>
          </a:p>
        </p:txBody>
      </p:sp>
      <p:sp>
        <p:nvSpPr>
          <p:cNvPr id="8" name="Контейнер за съдържание 2"/>
          <p:cNvSpPr>
            <a:spLocks noGrp="1"/>
          </p:cNvSpPr>
          <p:nvPr>
            <p:ph sz="half" idx="13"/>
          </p:nvPr>
        </p:nvSpPr>
        <p:spPr>
          <a:xfrm>
            <a:off x="1298728" y="1842053"/>
            <a:ext cx="4572000" cy="4343401"/>
          </a:xfrm>
        </p:spPr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  <a:endParaRPr lang="bg-BG" noProof="0" dirty="0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  <a:endParaRPr lang="bg-BG" noProof="0"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 dirty="0"/>
              <a:t>Добавяне на долен </a:t>
            </a:r>
            <a:r>
              <a:rPr lang="bg-BG" noProof="0" dirty="0" err="1"/>
              <a:t>колонтитул</a:t>
            </a:r>
            <a:endParaRPr lang="bg-BG" noProof="0" dirty="0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BB5A27-5CE2-4BA8-B8F7-0051F3D2ED8E}" type="datetime1">
              <a:rPr lang="bg-BG" noProof="0" smtClean="0"/>
              <a:t>12.12.2022 г.</a:t>
            </a:fld>
            <a:endParaRPr lang="bg-BG" noProof="0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94512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D7FEFAD-F477-4374-B2D9-7386E411791D}" type="datetime1">
              <a:rPr lang="bg-BG" noProof="0" smtClean="0"/>
              <a:t>12.12.2022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bg-BG" noProof="0"/>
              <a:t>Добавяне на долен колонтитул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7F8E3F6-DE14-48B2-B2BC-6FABA9630FB8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17020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9465E5-3B2A-4463-ACBD-7065EA41DC97}" type="datetime1">
              <a:rPr lang="bg-BG" noProof="0" smtClean="0"/>
              <a:t>12.12.2022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bg-BG" noProof="0"/>
              <a:t>Добавяне на долен колонтитул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7F8E3F6-DE14-48B2-B2BC-6FABA9630FB8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609043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9465E5-3B2A-4463-ACBD-7065EA41DC97}" type="datetime1">
              <a:rPr lang="bg-BG" noProof="0" smtClean="0"/>
              <a:t>12.12.2022 г.</a:t>
            </a:fld>
            <a:endParaRPr lang="bg-BG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bg-BG" noProof="0"/>
              <a:t>Добавяне на долен колонтитул</a:t>
            </a:r>
            <a:endParaRPr lang="bg-BG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7F8E3F6-DE14-48B2-B2BC-6FABA9630FB8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70587198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346183-20E6-4644-8C2B-07BBDB3BF75D}" type="datetime1">
              <a:rPr lang="bg-BG" noProof="0" smtClean="0"/>
              <a:t>12.12.2022 г.</a:t>
            </a:fld>
            <a:endParaRPr lang="bg-BG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bg-BG" noProof="0"/>
              <a:t>Добавяне на долен колонтитул</a:t>
            </a:r>
            <a:endParaRPr lang="bg-BG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7F8E3F6-DE14-48B2-B2BC-6FABA9630FB8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9230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CAF9995-2B6F-4EFF-AB51-78E15AC0561F}" type="datetime1">
              <a:rPr lang="bg-BG" noProof="0" smtClean="0"/>
              <a:t>12.12.2022 г.</a:t>
            </a:fld>
            <a:endParaRPr lang="bg-BG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bg-BG" noProof="0"/>
              <a:t>Добавяне на долен колонтитул</a:t>
            </a:r>
            <a:endParaRPr lang="bg-BG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7F8E3F6-DE14-48B2-B2BC-6FABA9630FB8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6973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9465E5-3B2A-4463-ACBD-7065EA41DC97}" type="datetime1">
              <a:rPr lang="bg-BG" noProof="0" smtClean="0"/>
              <a:t>12.12.2022 г.</a:t>
            </a:fld>
            <a:endParaRPr lang="bg-BG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bg-BG" noProof="0"/>
              <a:t>Добавяне на долен колонтитул</a:t>
            </a:r>
            <a:endParaRPr lang="bg-BG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7F8E3F6-DE14-48B2-B2BC-6FABA9630FB8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6443728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EF14F96-C58F-4EA5-8598-009ABB346FA5}" type="datetime1">
              <a:rPr lang="bg-BG" noProof="0" smtClean="0"/>
              <a:t>12.12.2022 г.</a:t>
            </a:fld>
            <a:endParaRPr lang="bg-BG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bg-BG" noProof="0"/>
              <a:t>Добавяне на долен колонтитул</a:t>
            </a:r>
            <a:endParaRPr lang="bg-BG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7F8E3F6-DE14-48B2-B2BC-6FABA9630FB8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61772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F9E1B78-F7B0-40E7-8E9E-F7E33AE7472B}" type="datetime1">
              <a:rPr lang="bg-BG" noProof="0" smtClean="0"/>
              <a:t>12.12.2022 г.</a:t>
            </a:fld>
            <a:endParaRPr lang="bg-BG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bg-BG" noProof="0"/>
              <a:t>Добавяне на долен колонтитул</a:t>
            </a:r>
            <a:endParaRPr lang="bg-BG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7F8E3F6-DE14-48B2-B2BC-6FABA9630FB8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7626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39465E5-3B2A-4463-ACBD-7065EA41DC97}" type="datetime1">
              <a:rPr lang="bg-BG" noProof="0" smtClean="0"/>
              <a:t>12.12.2022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bg-BG" noProof="0"/>
              <a:t>Добавяне на долен колонтитул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7F8E3F6-DE14-48B2-B2BC-6FABA9630FB8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9321966E-6DBA-B6D9-99C7-C5D026E71D50}"/>
              </a:ext>
            </a:extLst>
          </p:cNvPr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 noProof="0" dirty="0"/>
          </a:p>
        </p:txBody>
      </p:sp>
      <p:sp>
        <p:nvSpPr>
          <p:cNvPr id="8" name="Правоъгълник 7">
            <a:extLst>
              <a:ext uri="{FF2B5EF4-FFF2-40B4-BE49-F238E27FC236}">
                <a16:creationId xmlns:a16="http://schemas.microsoft.com/office/drawing/2014/main" id="{EBA3042E-0693-8245-E113-EA8CA77D5096}"/>
              </a:ext>
            </a:extLst>
          </p:cNvPr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 noProof="0" dirty="0"/>
          </a:p>
        </p:txBody>
      </p:sp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6841EE14-1375-A64B-9F9C-77B980A8DB74}"/>
              </a:ext>
            </a:extLst>
          </p:cNvPr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4439948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30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mp4"/><Relationship Id="rId7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5.mp4"/><Relationship Id="rId7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7.png"/><Relationship Id="rId5" Type="http://schemas.microsoft.com/office/2007/relationships/media" Target="../media/media6.mp4"/><Relationship Id="rId10" Type="http://schemas.openxmlformats.org/officeDocument/2006/relationships/image" Target="../media/image6.png"/><Relationship Id="rId4" Type="http://schemas.openxmlformats.org/officeDocument/2006/relationships/video" Target="../media/media5.mp4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4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7180028" y="3376123"/>
            <a:ext cx="4515147" cy="1529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 dirty="0"/>
              <a:t>Motion UI – </a:t>
            </a:r>
            <a:r>
              <a:rPr lang="en-US" sz="3600" dirty="0" err="1"/>
              <a:t>създаване</a:t>
            </a:r>
            <a:r>
              <a:rPr lang="en-US" sz="3600" dirty="0"/>
              <a:t> </a:t>
            </a:r>
            <a:r>
              <a:rPr lang="en-US" sz="3600" dirty="0" err="1"/>
              <a:t>на</a:t>
            </a:r>
            <a:r>
              <a:rPr lang="en-US" sz="3600" dirty="0"/>
              <a:t> CSS </a:t>
            </a:r>
            <a:r>
              <a:rPr lang="en-US" sz="3600" dirty="0" err="1"/>
              <a:t>анимации</a:t>
            </a:r>
            <a:endParaRPr lang="en-US" sz="3600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7529886" y="4905356"/>
            <a:ext cx="4165290" cy="617620"/>
          </a:xfrm>
        </p:spPr>
        <p:txBody>
          <a:bodyPr vert="horz" lIns="91440" tIns="45720" rIns="91440" bIns="45720" rtlCol="0">
            <a:noAutofit/>
          </a:bodyPr>
          <a:lstStyle/>
          <a:p>
            <a:pPr algn="r"/>
            <a:r>
              <a:rPr lang="en-US" sz="1600" dirty="0" err="1"/>
              <a:t>Изготвил</a:t>
            </a:r>
            <a:r>
              <a:rPr lang="bg-BG" sz="1600" dirty="0"/>
              <a:t>а</a:t>
            </a:r>
            <a:r>
              <a:rPr lang="en-US" sz="1600" dirty="0"/>
              <a:t>:</a:t>
            </a:r>
          </a:p>
          <a:p>
            <a:pPr algn="r"/>
            <a:r>
              <a:rPr lang="en-US" sz="1600" dirty="0" err="1"/>
              <a:t>Виктория</a:t>
            </a:r>
            <a:r>
              <a:rPr lang="en-US" sz="1600" dirty="0"/>
              <a:t> </a:t>
            </a:r>
            <a:r>
              <a:rPr lang="en-US" sz="1600" dirty="0" err="1"/>
              <a:t>Иванова</a:t>
            </a:r>
            <a:r>
              <a:rPr lang="en-US" sz="1600" dirty="0"/>
              <a:t> , ф. н. - 82096</a:t>
            </a:r>
          </a:p>
        </p:txBody>
      </p:sp>
      <p:pic>
        <p:nvPicPr>
          <p:cNvPr id="20" name="Контейнер за картина 19">
            <a:extLst>
              <a:ext uri="{FF2B5EF4-FFF2-40B4-BE49-F238E27FC236}">
                <a16:creationId xmlns:a16="http://schemas.microsoft.com/office/drawing/2014/main" id="{6F1C8E9D-6E7B-AEFA-7A98-3D572ED5F1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5569" r="20155" b="-1"/>
          <a:stretch/>
        </p:blipFill>
        <p:spPr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rtlCol="0">
            <a:normAutofit/>
          </a:bodyPr>
          <a:lstStyle/>
          <a:p>
            <a:pPr rtl="0"/>
            <a:r>
              <a:rPr lang="bg-BG" sz="4000">
                <a:solidFill>
                  <a:srgbClr val="FFFFFF"/>
                </a:solidFill>
              </a:rPr>
              <a:t>Какво е </a:t>
            </a:r>
            <a:r>
              <a:rPr lang="en-US" sz="4000">
                <a:solidFill>
                  <a:srgbClr val="FFFFFF"/>
                </a:solidFill>
              </a:rPr>
              <a:t>Motion UI?</a:t>
            </a:r>
            <a:endParaRPr lang="bg-BG" sz="4000">
              <a:solidFill>
                <a:srgbClr val="FFFFFF"/>
              </a:solidFill>
            </a:endParaRP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/>
          </p:nvPr>
        </p:nvSpPr>
        <p:spPr>
          <a:xfrm>
            <a:off x="1367624" y="2543175"/>
            <a:ext cx="4333929" cy="3514433"/>
          </a:xfrm>
        </p:spPr>
        <p:txBody>
          <a:bodyPr rtlCol="0" anchor="ctr">
            <a:normAutofit/>
          </a:bodyPr>
          <a:lstStyle/>
          <a:p>
            <a:pPr marL="0" indent="0" rtl="0">
              <a:buNone/>
            </a:pPr>
            <a:r>
              <a:rPr lang="bg-BG" sz="2400" dirty="0"/>
              <a:t>Анимациите и преходите са движещи се ефекти, които помагат на потребителя да разпознае, когато нещо се промени на сайта, например, кликне върху бутон и на екрана се появява нова информация</a:t>
            </a:r>
          </a:p>
          <a:p>
            <a:pPr marL="0" indent="0" rtl="0">
              <a:buNone/>
            </a:pPr>
            <a:r>
              <a:rPr lang="bg-BG" sz="1700" dirty="0"/>
              <a:t>  </a:t>
            </a:r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AC7F8D23-4330-399A-AFF4-B92B4E43B911}"/>
              </a:ext>
            </a:extLst>
          </p:cNvPr>
          <p:cNvSpPr txBox="1"/>
          <p:nvPr/>
        </p:nvSpPr>
        <p:spPr>
          <a:xfrm>
            <a:off x="6389648" y="2812887"/>
            <a:ext cx="45203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Motion UI </a:t>
            </a:r>
            <a:r>
              <a:rPr lang="bg-BG" sz="2400" dirty="0"/>
              <a:t>е модерен и търсен стил на дизайн, който се използва по целия свят. </a:t>
            </a:r>
            <a:r>
              <a:rPr lang="en-US" sz="2400" dirty="0"/>
              <a:t>Motion design e UX</a:t>
            </a:r>
            <a:r>
              <a:rPr lang="bg-BG" sz="2400" dirty="0"/>
              <a:t> дизайнерски елемент, който наистина вдъхва живот на уебсайта или интерфейса на приложението.</a:t>
            </a:r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ero_animation">
            <a:hlinkClick r:id="" action="ppaction://media"/>
            <a:extLst>
              <a:ext uri="{FF2B5EF4-FFF2-40B4-BE49-F238E27FC236}">
                <a16:creationId xmlns:a16="http://schemas.microsoft.com/office/drawing/2014/main" id="{E1454B8C-29A5-E1AC-2FFA-9B2D2702A924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1666" y="2099591"/>
            <a:ext cx="2959100" cy="2193925"/>
          </a:xfrm>
        </p:spPr>
      </p:pic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BA8C3033-21B6-F005-5E44-231444EDF657}"/>
              </a:ext>
            </a:extLst>
          </p:cNvPr>
          <p:cNvSpPr txBox="1"/>
          <p:nvPr/>
        </p:nvSpPr>
        <p:spPr>
          <a:xfrm>
            <a:off x="943687" y="4889054"/>
            <a:ext cx="2588407" cy="8304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bg-BG" sz="2400" dirty="0">
                <a:solidFill>
                  <a:srgbClr val="FFFFFF"/>
                </a:solidFill>
              </a:rPr>
              <a:t>Анимация на главното изображение</a:t>
            </a:r>
          </a:p>
        </p:txBody>
      </p:sp>
      <p:pic>
        <p:nvPicPr>
          <p:cNvPr id="8" name="loading_animation">
            <a:hlinkClick r:id="" action="ppaction://media"/>
            <a:extLst>
              <a:ext uri="{FF2B5EF4-FFF2-40B4-BE49-F238E27FC236}">
                <a16:creationId xmlns:a16="http://schemas.microsoft.com/office/drawing/2014/main" id="{DD435F2B-AFE3-CBC7-2EFF-BED44E98E714}"/>
              </a:ext>
            </a:extLst>
          </p:cNvPr>
          <p:cNvPicPr>
            <a:picLocks noGrp="1" noChangeAspect="1"/>
          </p:cNvPicPr>
          <p:nvPr>
            <p:ph sz="half" idx="13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90072" y="3153625"/>
            <a:ext cx="3679416" cy="2727979"/>
          </a:xfrm>
        </p:spPr>
      </p:pic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D92753A6-31A9-04AF-5CF6-322FB5FC43C7}"/>
              </a:ext>
            </a:extLst>
          </p:cNvPr>
          <p:cNvSpPr txBox="1"/>
          <p:nvPr/>
        </p:nvSpPr>
        <p:spPr>
          <a:xfrm>
            <a:off x="3918964" y="2356531"/>
            <a:ext cx="4203701" cy="56001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bg-BG" sz="2400" dirty="0">
                <a:solidFill>
                  <a:srgbClr val="FFFFFF"/>
                </a:solidFill>
              </a:rPr>
              <a:t>Анимация, която се зарежда</a:t>
            </a:r>
          </a:p>
        </p:txBody>
      </p:sp>
      <p:pic>
        <p:nvPicPr>
          <p:cNvPr id="9" name="accent_animation">
            <a:hlinkClick r:id="" action="ppaction://media"/>
            <a:extLst>
              <a:ext uri="{FF2B5EF4-FFF2-40B4-BE49-F238E27FC236}">
                <a16:creationId xmlns:a16="http://schemas.microsoft.com/office/drawing/2014/main" id="{98686B77-6611-5132-F947-AE581AD6FF7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>
            <a:lum/>
          </a:blip>
          <a:stretch>
            <a:fillRect/>
          </a:stretch>
        </p:blipFill>
        <p:spPr>
          <a:xfrm>
            <a:off x="8203361" y="1875493"/>
            <a:ext cx="3558334" cy="2642122"/>
          </a:xfrm>
          <a:prstGeom prst="rect">
            <a:avLst/>
          </a:prstGeom>
        </p:spPr>
      </p:pic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32FC0046-23FD-4213-80ED-F00F12C599D4}"/>
              </a:ext>
            </a:extLst>
          </p:cNvPr>
          <p:cNvSpPr txBox="1"/>
          <p:nvPr/>
        </p:nvSpPr>
        <p:spPr>
          <a:xfrm>
            <a:off x="7969624" y="4702420"/>
            <a:ext cx="4219328" cy="62478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bg-BG" sz="2400" dirty="0">
                <a:solidFill>
                  <a:srgbClr val="FFFFFF"/>
                </a:solidFill>
              </a:rPr>
              <a:t>Акцентираща анимация</a:t>
            </a:r>
          </a:p>
          <a:p>
            <a:pPr algn="ctr">
              <a:spcAft>
                <a:spcPts val="600"/>
              </a:spcAft>
            </a:pPr>
            <a:endParaRPr lang="bg-BG" sz="1200" dirty="0">
              <a:solidFill>
                <a:srgbClr val="FFFFFF"/>
              </a:solidFill>
            </a:endParaRP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Типове анимации</a:t>
            </a:r>
          </a:p>
        </p:txBody>
      </p: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teractive_animation">
            <a:hlinkClick r:id="" action="ppaction://media"/>
            <a:extLst>
              <a:ext uri="{FF2B5EF4-FFF2-40B4-BE49-F238E27FC236}">
                <a16:creationId xmlns:a16="http://schemas.microsoft.com/office/drawing/2014/main" id="{0443EEB3-559C-4DC8-4594-785F13E59B68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5184" y="3174025"/>
            <a:ext cx="3681446" cy="2741249"/>
          </a:xfrm>
        </p:spPr>
      </p:pic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A5065D06-EC10-D83E-B053-A14F479DFE3D}"/>
              </a:ext>
            </a:extLst>
          </p:cNvPr>
          <p:cNvSpPr txBox="1"/>
          <p:nvPr/>
        </p:nvSpPr>
        <p:spPr>
          <a:xfrm>
            <a:off x="622707" y="2212487"/>
            <a:ext cx="2946400" cy="4397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bg-BG" sz="2400" dirty="0">
                <a:solidFill>
                  <a:srgbClr val="FFFFFF"/>
                </a:solidFill>
              </a:rPr>
              <a:t>Интерактивна анимация</a:t>
            </a:r>
          </a:p>
        </p:txBody>
      </p:sp>
      <p:pic>
        <p:nvPicPr>
          <p:cNvPr id="11" name="special_animation">
            <a:hlinkClick r:id="" action="ppaction://media"/>
            <a:extLst>
              <a:ext uri="{FF2B5EF4-FFF2-40B4-BE49-F238E27FC236}">
                <a16:creationId xmlns:a16="http://schemas.microsoft.com/office/drawing/2014/main" id="{DE893C6D-A1ED-04CB-0FFA-C76AD8F0191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93229" y="2880584"/>
            <a:ext cx="3743587" cy="2787520"/>
          </a:xfrm>
          <a:prstGeom prst="rect">
            <a:avLst/>
          </a:prstGeom>
        </p:spPr>
      </p:pic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5535D080-8688-5204-3F26-607802344555}"/>
              </a:ext>
            </a:extLst>
          </p:cNvPr>
          <p:cNvSpPr txBox="1"/>
          <p:nvPr/>
        </p:nvSpPr>
        <p:spPr>
          <a:xfrm>
            <a:off x="8506708" y="1273589"/>
            <a:ext cx="3130176" cy="145153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bg-BG" sz="2400" dirty="0">
                <a:solidFill>
                  <a:srgbClr val="FFFFFF"/>
                </a:solidFill>
              </a:rPr>
              <a:t>Анимация, чрез която се постига движение за специални ефекти</a:t>
            </a:r>
          </a:p>
        </p:txBody>
      </p:sp>
      <p:pic>
        <p:nvPicPr>
          <p:cNvPr id="9" name="hover_animation">
            <a:hlinkClick r:id="" action="ppaction://media"/>
            <a:extLst>
              <a:ext uri="{FF2B5EF4-FFF2-40B4-BE49-F238E27FC236}">
                <a16:creationId xmlns:a16="http://schemas.microsoft.com/office/drawing/2014/main" id="{1134FDBC-BAF3-FEE3-95FE-8E380CB5896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49397" y="2002269"/>
            <a:ext cx="3431065" cy="2564607"/>
          </a:xfrm>
          <a:prstGeom prst="rect">
            <a:avLst/>
          </a:prstGeom>
        </p:spPr>
      </p:pic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19C4612C-7AE8-4E4E-02E7-5DA9D6CB7C51}"/>
              </a:ext>
            </a:extLst>
          </p:cNvPr>
          <p:cNvSpPr txBox="1"/>
          <p:nvPr/>
        </p:nvSpPr>
        <p:spPr>
          <a:xfrm>
            <a:off x="4806808" y="5078733"/>
            <a:ext cx="2729100" cy="56986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bg-BG" sz="2400" dirty="0">
                <a:solidFill>
                  <a:srgbClr val="FFFFFF"/>
                </a:solidFill>
              </a:rPr>
              <a:t>Анимация при задържане 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Типове анимации</a:t>
            </a:r>
          </a:p>
        </p:txBody>
      </p:sp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2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3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rtlCol="0" anchor="b">
            <a:normAutofit/>
          </a:bodyPr>
          <a:lstStyle/>
          <a:p>
            <a:pPr algn="r" rtl="0"/>
            <a:r>
              <a:rPr lang="bg-BG" sz="4000" dirty="0">
                <a:solidFill>
                  <a:srgbClr val="FFFFFF"/>
                </a:solidFill>
              </a:rPr>
              <a:t>Примери на анимации направени със </a:t>
            </a:r>
            <a:r>
              <a:rPr lang="en-US" sz="4000" dirty="0">
                <a:solidFill>
                  <a:srgbClr val="FFFFFF"/>
                </a:solidFill>
              </a:rPr>
              <a:t>CSS</a:t>
            </a:r>
            <a:endParaRPr lang="bg-BG" sz="4000" dirty="0">
              <a:solidFill>
                <a:srgbClr val="FFFFFF"/>
              </a:solidFill>
            </a:endParaRPr>
          </a:p>
        </p:txBody>
      </p:sp>
      <p:pic>
        <p:nvPicPr>
          <p:cNvPr id="7" name="Контейнер за съдържание 6" descr="Картина, която съдържа текст, телевизор, монитор, екран&#10;&#10;Описанието е генерирано автоматично">
            <a:extLst>
              <a:ext uri="{FF2B5EF4-FFF2-40B4-BE49-F238E27FC236}">
                <a16:creationId xmlns:a16="http://schemas.microsoft.com/office/drawing/2014/main" id="{D6DDAB39-E8B1-473D-59E6-BC020C04E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29709" y="511388"/>
            <a:ext cx="3483675" cy="1950858"/>
          </a:xfrm>
        </p:spPr>
      </p:pic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6230077A-1E3E-C5F1-6F2B-189EE50B4BAC}"/>
              </a:ext>
            </a:extLst>
          </p:cNvPr>
          <p:cNvSpPr txBox="1"/>
          <p:nvPr/>
        </p:nvSpPr>
        <p:spPr>
          <a:xfrm>
            <a:off x="8731405" y="836341"/>
            <a:ext cx="2453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bg-BG" b="1" i="0">
                <a:solidFill>
                  <a:srgbClr val="6096BA"/>
                </a:solidFill>
                <a:effectLst/>
                <a:latin typeface="Montserrat" panose="00000500000000000000" pitchFamily="2" charset="-52"/>
              </a:rPr>
              <a:t>Забавен ефект на мишката</a:t>
            </a:r>
          </a:p>
        </p:txBody>
      </p:sp>
      <p:pic>
        <p:nvPicPr>
          <p:cNvPr id="12" name="Картина 11" descr="Картина, която съдържа закрито, контейнер, стъкло, напитка&#10;&#10;Описанието е генерирано автоматично">
            <a:extLst>
              <a:ext uri="{FF2B5EF4-FFF2-40B4-BE49-F238E27FC236}">
                <a16:creationId xmlns:a16="http://schemas.microsoft.com/office/drawing/2014/main" id="{3644449F-9CCD-875A-6ED6-755FF277A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576" y="2720787"/>
            <a:ext cx="2097741" cy="2097741"/>
          </a:xfrm>
          <a:prstGeom prst="rect">
            <a:avLst/>
          </a:prstGeom>
        </p:spPr>
      </p:pic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29A4039F-F520-A2AB-BEF7-2A1EF9043FC3}"/>
              </a:ext>
            </a:extLst>
          </p:cNvPr>
          <p:cNvSpPr txBox="1"/>
          <p:nvPr/>
        </p:nvSpPr>
        <p:spPr>
          <a:xfrm>
            <a:off x="9601200" y="5226424"/>
            <a:ext cx="174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bg-BG" b="1" i="0">
                <a:solidFill>
                  <a:srgbClr val="6096BA"/>
                </a:solidFill>
                <a:effectLst/>
                <a:latin typeface="Montserrat" panose="00000500000000000000" pitchFamily="2" charset="-52"/>
              </a:rPr>
              <a:t>Мехурчета</a:t>
            </a:r>
          </a:p>
        </p:txBody>
      </p:sp>
      <p:pic>
        <p:nvPicPr>
          <p:cNvPr id="18" name="Картина 17">
            <a:extLst>
              <a:ext uri="{FF2B5EF4-FFF2-40B4-BE49-F238E27FC236}">
                <a16:creationId xmlns:a16="http://schemas.microsoft.com/office/drawing/2014/main" id="{0C1C0C9C-ECBD-C680-5C4C-A6383C109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344" y="3429000"/>
            <a:ext cx="2602456" cy="2602456"/>
          </a:xfrm>
          <a:prstGeom prst="rect">
            <a:avLst/>
          </a:prstGeom>
        </p:spPr>
      </p:pic>
      <p:sp>
        <p:nvSpPr>
          <p:cNvPr id="20" name="Текстово поле 19">
            <a:extLst>
              <a:ext uri="{FF2B5EF4-FFF2-40B4-BE49-F238E27FC236}">
                <a16:creationId xmlns:a16="http://schemas.microsoft.com/office/drawing/2014/main" id="{259001C9-190E-C96C-06C3-CFA524AB544D}"/>
              </a:ext>
            </a:extLst>
          </p:cNvPr>
          <p:cNvSpPr txBox="1"/>
          <p:nvPr/>
        </p:nvSpPr>
        <p:spPr>
          <a:xfrm>
            <a:off x="4336578" y="3618199"/>
            <a:ext cx="1610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0" dirty="0">
                <a:solidFill>
                  <a:srgbClr val="6096BA"/>
                </a:solidFill>
                <a:effectLst/>
                <a:latin typeface="Montserrat" panose="00000500000000000000" pitchFamily="2" charset="-52"/>
              </a:rPr>
              <a:t>Случайно появяващи се букви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496824" y="262155"/>
            <a:ext cx="6406000" cy="1809703"/>
          </a:xfrm>
        </p:spPr>
        <p:txBody>
          <a:bodyPr rtlCol="0" anchor="ctr">
            <a:normAutofit fontScale="90000"/>
          </a:bodyPr>
          <a:lstStyle/>
          <a:p>
            <a:pPr algn="l" rtl="0"/>
            <a:r>
              <a:rPr lang="bg-BG" sz="6700" dirty="0"/>
              <a:t>Библиотеката </a:t>
            </a:r>
            <a:r>
              <a:rPr lang="en-US" sz="6700" dirty="0"/>
              <a:t>Motion UI</a:t>
            </a:r>
            <a:endParaRPr lang="bg-BG" sz="67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54C3A105-3E59-BF4F-4384-4BCD63CA5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66" y="2839259"/>
            <a:ext cx="5645140" cy="3756585"/>
          </a:xfrm>
          <a:prstGeom prst="rect">
            <a:avLst/>
          </a:prstGeom>
        </p:spPr>
      </p:pic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1E14969D-BF1B-6DDA-CD1A-7F8AD51433E0}"/>
              </a:ext>
            </a:extLst>
          </p:cNvPr>
          <p:cNvSpPr txBox="1"/>
          <p:nvPr/>
        </p:nvSpPr>
        <p:spPr>
          <a:xfrm>
            <a:off x="8588318" y="2202636"/>
            <a:ext cx="23554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/>
              <a:t>Библиотека на </a:t>
            </a:r>
            <a:r>
              <a:rPr lang="en-US" sz="3200" dirty="0"/>
              <a:t>Sass </a:t>
            </a:r>
            <a:r>
              <a:rPr lang="bg-BG" sz="3200" dirty="0"/>
              <a:t>за създаване на гъвкави </a:t>
            </a:r>
            <a:r>
              <a:rPr lang="en-US" sz="3200" dirty="0"/>
              <a:t>UI </a:t>
            </a:r>
            <a:r>
              <a:rPr lang="bg-BG" sz="3200" dirty="0"/>
              <a:t>преходи и анимации</a:t>
            </a:r>
          </a:p>
        </p:txBody>
      </p:sp>
    </p:spTree>
    <p:extLst>
      <p:ext uri="{BB962C8B-B14F-4D97-AF65-F5344CB8AC3E}">
        <p14:creationId xmlns:p14="http://schemas.microsoft.com/office/powerpoint/2010/main" val="16366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8">
            <a:extLst>
              <a:ext uri="{FF2B5EF4-FFF2-40B4-BE49-F238E27FC236}">
                <a16:creationId xmlns:a16="http://schemas.microsoft.com/office/drawing/2014/main" id="{D60E71B4-DE6B-4668-8007-AAE6137E4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Картина 3" descr="Картина, която съдържа текст, дърво, бозайник, куче&#10;&#10;Описанието е генерирано автоматично">
            <a:extLst>
              <a:ext uri="{FF2B5EF4-FFF2-40B4-BE49-F238E27FC236}">
                <a16:creationId xmlns:a16="http://schemas.microsoft.com/office/drawing/2014/main" id="{0C95FCF8-5EF9-7673-A31B-BE3936927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33" y="1370992"/>
            <a:ext cx="3731172" cy="3731172"/>
          </a:xfrm>
          <a:prstGeom prst="rect">
            <a:avLst/>
          </a:prstGeom>
        </p:spPr>
      </p:pic>
      <p:grpSp>
        <p:nvGrpSpPr>
          <p:cNvPr id="47" name="Group 40">
            <a:extLst>
              <a:ext uri="{FF2B5EF4-FFF2-40B4-BE49-F238E27FC236}">
                <a16:creationId xmlns:a16="http://schemas.microsoft.com/office/drawing/2014/main" id="{F6E4C944-4BB6-469F-81D8-BD81B4A1B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652632" y="1135060"/>
            <a:ext cx="1080325" cy="5357935"/>
            <a:chOff x="4484269" y="1135060"/>
            <a:chExt cx="1080325" cy="5357935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049C18AF-F7F1-4882-AD18-7B2F41ECE3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84269" y="1756600"/>
              <a:ext cx="1080325" cy="4736395"/>
            </a:xfrm>
            <a:custGeom>
              <a:avLst/>
              <a:gdLst>
                <a:gd name="T0" fmla="*/ 491 w 491"/>
                <a:gd name="T1" fmla="*/ 2247 h 2732"/>
                <a:gd name="T2" fmla="*/ 0 w 491"/>
                <a:gd name="T3" fmla="*/ 2732 h 2732"/>
                <a:gd name="T4" fmla="*/ 0 w 491"/>
                <a:gd name="T5" fmla="*/ 486 h 2732"/>
                <a:gd name="T6" fmla="*/ 491 w 491"/>
                <a:gd name="T7" fmla="*/ 0 h 2732"/>
                <a:gd name="T8" fmla="*/ 491 w 491"/>
                <a:gd name="T9" fmla="*/ 2247 h 2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1" h="2732">
                  <a:moveTo>
                    <a:pt x="491" y="2247"/>
                  </a:moveTo>
                  <a:lnTo>
                    <a:pt x="0" y="2732"/>
                  </a:lnTo>
                  <a:lnTo>
                    <a:pt x="0" y="486"/>
                  </a:lnTo>
                  <a:lnTo>
                    <a:pt x="491" y="0"/>
                  </a:lnTo>
                  <a:lnTo>
                    <a:pt x="491" y="224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30A22449-086C-4824-B1B9-BF39EA11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76839" y="1357766"/>
              <a:ext cx="687754" cy="430312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3D4E73C1-53C3-46BA-B103-34DE7B513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78850" y="1135060"/>
              <a:ext cx="409371" cy="4169215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Rectangle 8">
            <a:extLst>
              <a:ext uri="{FF2B5EF4-FFF2-40B4-BE49-F238E27FC236}">
                <a16:creationId xmlns:a16="http://schemas.microsoft.com/office/drawing/2014/main" id="{0595ECE5-BD7E-4F71-820D-409719708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25957" y="1124043"/>
            <a:ext cx="6477540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D641CAC-AD45-A67E-7BBD-C0A355D32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730" y="1445775"/>
            <a:ext cx="5877340" cy="33424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Благодаря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за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вниманието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0561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Тема н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н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н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Тема на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на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</TotalTime>
  <Words>194</Words>
  <Application>Microsoft Office PowerPoint</Application>
  <PresentationFormat>Широк екран</PresentationFormat>
  <Paragraphs>29</Paragraphs>
  <Slides>7</Slides>
  <Notes>6</Notes>
  <HiddenSlides>0</HiddenSlides>
  <MMClips>6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7</vt:i4>
      </vt:variant>
    </vt:vector>
  </HeadingPairs>
  <TitlesOfParts>
    <vt:vector size="13" baseType="lpstr">
      <vt:lpstr>Arial</vt:lpstr>
      <vt:lpstr>Book Antiqua</vt:lpstr>
      <vt:lpstr>Calibri</vt:lpstr>
      <vt:lpstr>Calibri Light</vt:lpstr>
      <vt:lpstr>Montserrat</vt:lpstr>
      <vt:lpstr>Office Theme</vt:lpstr>
      <vt:lpstr>Motion UI – създаване на CSS анимации</vt:lpstr>
      <vt:lpstr>Какво е Motion UI?</vt:lpstr>
      <vt:lpstr>Типове анимации</vt:lpstr>
      <vt:lpstr>Типове анимации</vt:lpstr>
      <vt:lpstr>Примери на анимации направени със CSS</vt:lpstr>
      <vt:lpstr>Библиотеката Motion UI</vt:lpstr>
      <vt:lpstr>Благодаря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UI – създаване на CSS анимации</dc:title>
  <dc:creator>Viktoria Ivanova</dc:creator>
  <cp:lastModifiedBy>Viktoria Ivanova</cp:lastModifiedBy>
  <cp:revision>11</cp:revision>
  <dcterms:created xsi:type="dcterms:W3CDTF">2022-12-11T17:52:13Z</dcterms:created>
  <dcterms:modified xsi:type="dcterms:W3CDTF">2022-12-12T09:11:46Z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